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353"/>
    <a:srgbClr val="FFBEFF"/>
    <a:srgbClr val="D8B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9" autoAdjust="0"/>
    <p:restoredTop sz="94585" autoAdjust="0"/>
  </p:normalViewPr>
  <p:slideViewPr>
    <p:cSldViewPr snapToGrid="0">
      <p:cViewPr varScale="1">
        <p:scale>
          <a:sx n="101" d="100"/>
          <a:sy n="101" d="100"/>
        </p:scale>
        <p:origin x="-5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/>
              <a:t>昨年度出店割合</a:t>
            </a:r>
            <a:endParaRPr lang="ja-JP" altLang="en-US" dirty="0"/>
          </a:p>
        </c:rich>
      </c:tx>
      <c:layout>
        <c:manualLayout>
          <c:xMode val="edge"/>
          <c:yMode val="edge"/>
          <c:x val="0.44981376869175765"/>
          <c:y val="9.867002768950765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672007512822364"/>
          <c:y val="0.12461017415930724"/>
          <c:w val="0.83463324423896557"/>
          <c:h val="0.7581272931528171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店数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explosion val="22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4"/>
              <c:layout>
                <c:manualLayout>
                  <c:x val="0.17699819403308528"/>
                  <c:y val="3.03270671020424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食べ物</c:v>
                </c:pt>
                <c:pt idx="1">
                  <c:v>縁日</c:v>
                </c:pt>
                <c:pt idx="2">
                  <c:v>ゲーム</c:v>
                </c:pt>
                <c:pt idx="3">
                  <c:v>ステージ</c:v>
                </c:pt>
                <c:pt idx="4">
                  <c:v>フリーマーケット</c:v>
                </c:pt>
                <c:pt idx="5">
                  <c:v>飲料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</c:v>
                </c:pt>
                <c:pt idx="1">
                  <c:v>15</c:v>
                </c:pt>
                <c:pt idx="2">
                  <c:v>13</c:v>
                </c:pt>
                <c:pt idx="3">
                  <c:v>19</c:v>
                </c:pt>
                <c:pt idx="4">
                  <c:v>10</c:v>
                </c:pt>
                <c:pt idx="5">
                  <c:v>4</c:v>
                </c:pt>
                <c:pt idx="6">
                  <c:v>11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97E59-4D7C-425C-8129-AFF3964CB53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kumimoji="1" lang="ja-JP" altLang="en-US"/>
        </a:p>
      </dgm:t>
    </dgm:pt>
    <dgm:pt modelId="{4FB42363-6078-4A63-81CA-B7A7C6BD0F1C}">
      <dgm:prSet phldrT="[テキスト]"/>
      <dgm:spPr>
        <a:solidFill>
          <a:srgbClr val="D8BE98"/>
        </a:solidFill>
      </dgm:spPr>
      <dgm:t>
        <a:bodyPr/>
        <a:lstStyle/>
        <a:p>
          <a:r>
            <a:rPr kumimoji="1" lang="ja-JP" altLang="en-US" dirty="0" smtClean="0">
              <a:solidFill>
                <a:srgbClr val="535353"/>
              </a:solidFill>
            </a:rPr>
            <a:t>容器の選択</a:t>
          </a:r>
          <a:endParaRPr kumimoji="1" lang="ja-JP" altLang="en-US" dirty="0">
            <a:solidFill>
              <a:srgbClr val="535353"/>
            </a:solidFill>
          </a:endParaRPr>
        </a:p>
      </dgm:t>
    </dgm:pt>
    <dgm:pt modelId="{35EF3AB1-F311-49EA-B7EC-EC515E7C8A3C}" type="parTrans" cxnId="{D4A33C07-EFBB-4D3B-9BDE-C0F8BA9CC822}">
      <dgm:prSet/>
      <dgm:spPr/>
      <dgm:t>
        <a:bodyPr/>
        <a:lstStyle/>
        <a:p>
          <a:endParaRPr kumimoji="1" lang="ja-JP" altLang="en-US"/>
        </a:p>
      </dgm:t>
    </dgm:pt>
    <dgm:pt modelId="{226D6186-440C-4C28-8167-7B4770ECDBDD}" type="sibTrans" cxnId="{D4A33C07-EFBB-4D3B-9BDE-C0F8BA9CC822}">
      <dgm:prSet/>
      <dgm:spPr/>
      <dgm:t>
        <a:bodyPr/>
        <a:lstStyle/>
        <a:p>
          <a:endParaRPr kumimoji="1" lang="ja-JP" altLang="en-US"/>
        </a:p>
      </dgm:t>
    </dgm:pt>
    <dgm:pt modelId="{65C05217-1C0D-4BB3-9D2F-69AB8181F47C}">
      <dgm:prSet phldrT="[テキスト]"/>
      <dgm:spPr/>
      <dgm:t>
        <a:bodyPr/>
        <a:lstStyle/>
        <a:p>
          <a:r>
            <a:rPr kumimoji="1" lang="en-US" altLang="ja-JP" dirty="0" smtClean="0"/>
            <a:t>S</a:t>
          </a:r>
          <a:r>
            <a:rPr kumimoji="1" lang="ja-JP" altLang="en-US" dirty="0" smtClean="0"/>
            <a:t>～</a:t>
          </a:r>
          <a:r>
            <a:rPr kumimoji="1" lang="en-US" altLang="ja-JP" dirty="0" smtClean="0"/>
            <a:t>L</a:t>
          </a:r>
          <a:r>
            <a:rPr kumimoji="1" lang="ja-JP" altLang="en-US" dirty="0" smtClean="0"/>
            <a:t>サイズ</a:t>
          </a:r>
          <a:endParaRPr kumimoji="1" lang="ja-JP" altLang="en-US" dirty="0"/>
        </a:p>
      </dgm:t>
    </dgm:pt>
    <dgm:pt modelId="{B252F7C3-DCC4-497B-A44C-EDA34B0FACB1}" type="parTrans" cxnId="{C113B8E4-5508-424D-8ACA-3AF052F3FD26}">
      <dgm:prSet/>
      <dgm:spPr/>
      <dgm:t>
        <a:bodyPr/>
        <a:lstStyle/>
        <a:p>
          <a:endParaRPr kumimoji="1" lang="ja-JP" altLang="en-US"/>
        </a:p>
      </dgm:t>
    </dgm:pt>
    <dgm:pt modelId="{89542BC0-A8AD-4EF2-B84C-116F5B42AF5B}" type="sibTrans" cxnId="{C113B8E4-5508-424D-8ACA-3AF052F3FD26}">
      <dgm:prSet/>
      <dgm:spPr/>
      <dgm:t>
        <a:bodyPr/>
        <a:lstStyle/>
        <a:p>
          <a:endParaRPr kumimoji="1" lang="ja-JP" altLang="en-US"/>
        </a:p>
      </dgm:t>
    </dgm:pt>
    <dgm:pt modelId="{6D5E384D-8E08-4C78-81C1-A6A957E43616}">
      <dgm:prSet phldrT="[テキスト]"/>
      <dgm:spPr>
        <a:solidFill>
          <a:srgbClr val="FFBEFF"/>
        </a:solidFill>
      </dgm:spPr>
      <dgm:t>
        <a:bodyPr/>
        <a:lstStyle/>
        <a:p>
          <a:r>
            <a:rPr kumimoji="1" lang="ja-JP" altLang="en-US" dirty="0" smtClean="0">
              <a:solidFill>
                <a:srgbClr val="535353"/>
              </a:solidFill>
            </a:rPr>
            <a:t>タピオカの選択</a:t>
          </a:r>
          <a:endParaRPr kumimoji="1" lang="ja-JP" altLang="en-US" dirty="0">
            <a:solidFill>
              <a:srgbClr val="535353"/>
            </a:solidFill>
          </a:endParaRPr>
        </a:p>
      </dgm:t>
    </dgm:pt>
    <dgm:pt modelId="{B00811A7-2012-46BD-86D2-9179EF4DC74C}" type="parTrans" cxnId="{70DCFDF0-9A23-4A55-A6B3-B0B924A52284}">
      <dgm:prSet/>
      <dgm:spPr/>
      <dgm:t>
        <a:bodyPr/>
        <a:lstStyle/>
        <a:p>
          <a:endParaRPr kumimoji="1" lang="ja-JP" altLang="en-US"/>
        </a:p>
      </dgm:t>
    </dgm:pt>
    <dgm:pt modelId="{86894EEB-80F0-4864-BD20-7FB0E13A298F}" type="sibTrans" cxnId="{70DCFDF0-9A23-4A55-A6B3-B0B924A52284}">
      <dgm:prSet/>
      <dgm:spPr/>
      <dgm:t>
        <a:bodyPr/>
        <a:lstStyle/>
        <a:p>
          <a:endParaRPr kumimoji="1" lang="ja-JP" altLang="en-US"/>
        </a:p>
      </dgm:t>
    </dgm:pt>
    <dgm:pt modelId="{414A0815-BA80-4CDB-9E6D-A5B38B0AAAD6}">
      <dgm:prSet phldrT="[テキスト]"/>
      <dgm:spPr/>
      <dgm:t>
        <a:bodyPr/>
        <a:lstStyle/>
        <a:p>
          <a:r>
            <a:rPr kumimoji="1" lang="ja-JP" altLang="en-US" dirty="0" smtClean="0"/>
            <a:t>全５種類</a:t>
          </a:r>
          <a:endParaRPr kumimoji="1" lang="ja-JP" altLang="en-US" dirty="0"/>
        </a:p>
      </dgm:t>
    </dgm:pt>
    <dgm:pt modelId="{6A8BC368-D3EE-45F0-B162-1FF0A29C79A7}" type="parTrans" cxnId="{B11D0906-EF11-40B4-B3C2-395267874065}">
      <dgm:prSet/>
      <dgm:spPr/>
      <dgm:t>
        <a:bodyPr/>
        <a:lstStyle/>
        <a:p>
          <a:endParaRPr kumimoji="1" lang="ja-JP" altLang="en-US"/>
        </a:p>
      </dgm:t>
    </dgm:pt>
    <dgm:pt modelId="{D48A8731-E567-4234-B210-E30BFA2DD4BB}" type="sibTrans" cxnId="{B11D0906-EF11-40B4-B3C2-395267874065}">
      <dgm:prSet/>
      <dgm:spPr/>
      <dgm:t>
        <a:bodyPr/>
        <a:lstStyle/>
        <a:p>
          <a:endParaRPr kumimoji="1" lang="ja-JP" altLang="en-US"/>
        </a:p>
      </dgm:t>
    </dgm:pt>
    <dgm:pt modelId="{05469FBD-7952-4E0B-8C77-E64D254EEA8F}">
      <dgm:prSet phldrT="[テキスト]"/>
      <dgm:spPr>
        <a:solidFill>
          <a:srgbClr val="535353"/>
        </a:solidFill>
      </dgm:spPr>
      <dgm:t>
        <a:bodyPr/>
        <a:lstStyle/>
        <a:p>
          <a:r>
            <a:rPr kumimoji="1" lang="ja-JP" altLang="en-US" dirty="0" smtClean="0"/>
            <a:t>ドリンクの選択</a:t>
          </a:r>
          <a:endParaRPr kumimoji="1" lang="ja-JP" altLang="en-US" dirty="0"/>
        </a:p>
      </dgm:t>
    </dgm:pt>
    <dgm:pt modelId="{422F3DA5-58EB-46DC-BFF1-F974B2C88E83}" type="parTrans" cxnId="{E14D8F7A-2779-436F-A1F2-06815E58249D}">
      <dgm:prSet/>
      <dgm:spPr/>
      <dgm:t>
        <a:bodyPr/>
        <a:lstStyle/>
        <a:p>
          <a:endParaRPr kumimoji="1" lang="ja-JP" altLang="en-US"/>
        </a:p>
      </dgm:t>
    </dgm:pt>
    <dgm:pt modelId="{74F7DA27-270F-4CA8-BE18-4F788A5505AE}" type="sibTrans" cxnId="{E14D8F7A-2779-436F-A1F2-06815E58249D}">
      <dgm:prSet/>
      <dgm:spPr/>
      <dgm:t>
        <a:bodyPr/>
        <a:lstStyle/>
        <a:p>
          <a:endParaRPr kumimoji="1" lang="ja-JP" altLang="en-US"/>
        </a:p>
      </dgm:t>
    </dgm:pt>
    <dgm:pt modelId="{EABE2036-2221-481F-8887-8D00561926D5}">
      <dgm:prSet phldrT="[テキスト]"/>
      <dgm:spPr/>
      <dgm:t>
        <a:bodyPr/>
        <a:lstStyle/>
        <a:p>
          <a:r>
            <a:rPr kumimoji="1" lang="ja-JP" altLang="en-US" dirty="0" smtClean="0"/>
            <a:t>組み合わせ自由</a:t>
          </a:r>
          <a:endParaRPr kumimoji="1" lang="ja-JP" altLang="en-US" dirty="0"/>
        </a:p>
      </dgm:t>
    </dgm:pt>
    <dgm:pt modelId="{4E7ABA9A-54E6-4DA6-B319-054AB0742448}" type="parTrans" cxnId="{914EE533-6D54-479F-81EF-7D8D7A3D20C6}">
      <dgm:prSet/>
      <dgm:spPr/>
      <dgm:t>
        <a:bodyPr/>
        <a:lstStyle/>
        <a:p>
          <a:endParaRPr kumimoji="1" lang="ja-JP" altLang="en-US"/>
        </a:p>
      </dgm:t>
    </dgm:pt>
    <dgm:pt modelId="{73891B9F-678F-4955-A73D-37C43DDAAD03}" type="sibTrans" cxnId="{914EE533-6D54-479F-81EF-7D8D7A3D20C6}">
      <dgm:prSet/>
      <dgm:spPr/>
      <dgm:t>
        <a:bodyPr/>
        <a:lstStyle/>
        <a:p>
          <a:endParaRPr kumimoji="1" lang="ja-JP" altLang="en-US"/>
        </a:p>
      </dgm:t>
    </dgm:pt>
    <dgm:pt modelId="{104120C6-8511-4998-BA28-90E08ED6EF8E}" type="pres">
      <dgm:prSet presAssocID="{FBE97E59-4D7C-425C-8129-AFF3964CB53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32600905-A833-49B8-9E2C-16C4F390D1E1}" type="pres">
      <dgm:prSet presAssocID="{4FB42363-6078-4A63-81CA-B7A7C6BD0F1C}" presName="composite" presStyleCnt="0"/>
      <dgm:spPr/>
    </dgm:pt>
    <dgm:pt modelId="{77F75909-C4BB-468B-B1D6-48679ADFF46E}" type="pres">
      <dgm:prSet presAssocID="{4FB42363-6078-4A63-81CA-B7A7C6BD0F1C}" presName="bentUpArrow1" presStyleLbl="alignImgPlace1" presStyleIdx="0" presStyleCnt="2" custLinFactNeighborX="-26788" custLinFactNeighborY="0"/>
      <dgm:spPr/>
    </dgm:pt>
    <dgm:pt modelId="{BF1ACF7F-E605-45BB-96EA-D89E657DC646}" type="pres">
      <dgm:prSet presAssocID="{4FB42363-6078-4A63-81CA-B7A7C6BD0F1C}" presName="ParentText" presStyleLbl="node1" presStyleIdx="0" presStyleCnt="3" custLinFactNeighborX="-275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9369094-F6AF-463E-B496-6C5EFD306E33}" type="pres">
      <dgm:prSet presAssocID="{4FB42363-6078-4A63-81CA-B7A7C6BD0F1C}" presName="ChildText" presStyleLbl="revTx" presStyleIdx="0" presStyleCnt="3" custLinFactNeighborX="-36902" custLinFactNeighborY="-11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ACB250D-407B-491A-9845-E7B4B76F0F5B}" type="pres">
      <dgm:prSet presAssocID="{226D6186-440C-4C28-8167-7B4770ECDBDD}" presName="sibTrans" presStyleCnt="0"/>
      <dgm:spPr/>
    </dgm:pt>
    <dgm:pt modelId="{14C00547-BE31-4834-886F-DE3DD771FEFD}" type="pres">
      <dgm:prSet presAssocID="{6D5E384D-8E08-4C78-81C1-A6A957E43616}" presName="composite" presStyleCnt="0"/>
      <dgm:spPr/>
    </dgm:pt>
    <dgm:pt modelId="{01D9D575-8C21-4EEB-AA4B-F58A1612C94A}" type="pres">
      <dgm:prSet presAssocID="{6D5E384D-8E08-4C78-81C1-A6A957E43616}" presName="bentUpArrow1" presStyleLbl="alignImgPlace1" presStyleIdx="1" presStyleCnt="2" custLinFactNeighborX="-21827" custLinFactNeighborY="-4518"/>
      <dgm:spPr/>
    </dgm:pt>
    <dgm:pt modelId="{73AC120D-ACB5-499F-9020-C05647411002}" type="pres">
      <dgm:prSet presAssocID="{6D5E384D-8E08-4C78-81C1-A6A957E43616}" presName="ParentText" presStyleLbl="node1" presStyleIdx="1" presStyleCnt="3" custLinFactNeighborX="-20129" custLinFactNeighborY="-47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B135D3-CEE1-408E-918C-700EFBD12E05}" type="pres">
      <dgm:prSet presAssocID="{6D5E384D-8E08-4C78-81C1-A6A957E43616}" presName="ChildText" presStyleLbl="revTx" presStyleIdx="1" presStyleCnt="3" custScaleX="176169" custLinFactNeighborX="11071" custLinFactNeighborY="-83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6137D84-A7C8-496D-B4C7-ECF57FB31F59}" type="pres">
      <dgm:prSet presAssocID="{86894EEB-80F0-4864-BD20-7FB0E13A298F}" presName="sibTrans" presStyleCnt="0"/>
      <dgm:spPr/>
    </dgm:pt>
    <dgm:pt modelId="{6B02D5A7-A0D0-485E-8F39-4666B87300C5}" type="pres">
      <dgm:prSet presAssocID="{05469FBD-7952-4E0B-8C77-E64D254EEA8F}" presName="composite" presStyleCnt="0"/>
      <dgm:spPr/>
    </dgm:pt>
    <dgm:pt modelId="{160CF54B-B509-4095-AF13-B24E498C97D2}" type="pres">
      <dgm:prSet presAssocID="{05469FBD-7952-4E0B-8C77-E64D254EEA8F}" presName="ParentText" presStyleLbl="node1" presStyleIdx="2" presStyleCnt="3" custLinFactNeighborX="-18116" custLinFactNeighborY="-9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B9B1A4-042D-4188-B3AD-4D81224A515C}" type="pres">
      <dgm:prSet presAssocID="{05469FBD-7952-4E0B-8C77-E64D254EEA8F}" presName="FinalChildText" presStyleLbl="revTx" presStyleIdx="2" presStyleCnt="3" custScaleX="218479" custLinFactNeighborX="36308" custLinFactNeighborY="-47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4A33C07-EFBB-4D3B-9BDE-C0F8BA9CC822}" srcId="{FBE97E59-4D7C-425C-8129-AFF3964CB530}" destId="{4FB42363-6078-4A63-81CA-B7A7C6BD0F1C}" srcOrd="0" destOrd="0" parTransId="{35EF3AB1-F311-49EA-B7EC-EC515E7C8A3C}" sibTransId="{226D6186-440C-4C28-8167-7B4770ECDBDD}"/>
    <dgm:cxn modelId="{6E238FB0-7C89-4E73-810F-1D7050C284D6}" type="presOf" srcId="{EABE2036-2221-481F-8887-8D00561926D5}" destId="{5AB9B1A4-042D-4188-B3AD-4D81224A515C}" srcOrd="0" destOrd="0" presId="urn:microsoft.com/office/officeart/2005/8/layout/StepDownProcess"/>
    <dgm:cxn modelId="{9D7EB1DA-FC81-46C2-B6CF-2D1448F04D20}" type="presOf" srcId="{6D5E384D-8E08-4C78-81C1-A6A957E43616}" destId="{73AC120D-ACB5-499F-9020-C05647411002}" srcOrd="0" destOrd="0" presId="urn:microsoft.com/office/officeart/2005/8/layout/StepDownProcess"/>
    <dgm:cxn modelId="{70DCFDF0-9A23-4A55-A6B3-B0B924A52284}" srcId="{FBE97E59-4D7C-425C-8129-AFF3964CB530}" destId="{6D5E384D-8E08-4C78-81C1-A6A957E43616}" srcOrd="1" destOrd="0" parTransId="{B00811A7-2012-46BD-86D2-9179EF4DC74C}" sibTransId="{86894EEB-80F0-4864-BD20-7FB0E13A298F}"/>
    <dgm:cxn modelId="{3C69E368-BD90-4100-ACF4-9DD181D9280B}" type="presOf" srcId="{4FB42363-6078-4A63-81CA-B7A7C6BD0F1C}" destId="{BF1ACF7F-E605-45BB-96EA-D89E657DC646}" srcOrd="0" destOrd="0" presId="urn:microsoft.com/office/officeart/2005/8/layout/StepDownProcess"/>
    <dgm:cxn modelId="{E14D8F7A-2779-436F-A1F2-06815E58249D}" srcId="{FBE97E59-4D7C-425C-8129-AFF3964CB530}" destId="{05469FBD-7952-4E0B-8C77-E64D254EEA8F}" srcOrd="2" destOrd="0" parTransId="{422F3DA5-58EB-46DC-BFF1-F974B2C88E83}" sibTransId="{74F7DA27-270F-4CA8-BE18-4F788A5505AE}"/>
    <dgm:cxn modelId="{B11D0906-EF11-40B4-B3C2-395267874065}" srcId="{6D5E384D-8E08-4C78-81C1-A6A957E43616}" destId="{414A0815-BA80-4CDB-9E6D-A5B38B0AAAD6}" srcOrd="0" destOrd="0" parTransId="{6A8BC368-D3EE-45F0-B162-1FF0A29C79A7}" sibTransId="{D48A8731-E567-4234-B210-E30BFA2DD4BB}"/>
    <dgm:cxn modelId="{4FEE830A-9851-44EA-9C3D-69B4CF33F96A}" type="presOf" srcId="{FBE97E59-4D7C-425C-8129-AFF3964CB530}" destId="{104120C6-8511-4998-BA28-90E08ED6EF8E}" srcOrd="0" destOrd="0" presId="urn:microsoft.com/office/officeart/2005/8/layout/StepDownProcess"/>
    <dgm:cxn modelId="{C113B8E4-5508-424D-8ACA-3AF052F3FD26}" srcId="{4FB42363-6078-4A63-81CA-B7A7C6BD0F1C}" destId="{65C05217-1C0D-4BB3-9D2F-69AB8181F47C}" srcOrd="0" destOrd="0" parTransId="{B252F7C3-DCC4-497B-A44C-EDA34B0FACB1}" sibTransId="{89542BC0-A8AD-4EF2-B84C-116F5B42AF5B}"/>
    <dgm:cxn modelId="{382568F0-AFC1-4C8E-8AC8-EFB2F7C8AE89}" type="presOf" srcId="{65C05217-1C0D-4BB3-9D2F-69AB8181F47C}" destId="{39369094-F6AF-463E-B496-6C5EFD306E33}" srcOrd="0" destOrd="0" presId="urn:microsoft.com/office/officeart/2005/8/layout/StepDownProcess"/>
    <dgm:cxn modelId="{914EE533-6D54-479F-81EF-7D8D7A3D20C6}" srcId="{05469FBD-7952-4E0B-8C77-E64D254EEA8F}" destId="{EABE2036-2221-481F-8887-8D00561926D5}" srcOrd="0" destOrd="0" parTransId="{4E7ABA9A-54E6-4DA6-B319-054AB0742448}" sibTransId="{73891B9F-678F-4955-A73D-37C43DDAAD03}"/>
    <dgm:cxn modelId="{572A8940-F357-4344-A62A-0A7B1FA29D7C}" type="presOf" srcId="{05469FBD-7952-4E0B-8C77-E64D254EEA8F}" destId="{160CF54B-B509-4095-AF13-B24E498C97D2}" srcOrd="0" destOrd="0" presId="urn:microsoft.com/office/officeart/2005/8/layout/StepDownProcess"/>
    <dgm:cxn modelId="{6A534406-69BF-478C-842E-6E7B08E2A34E}" type="presOf" srcId="{414A0815-BA80-4CDB-9E6D-A5B38B0AAAD6}" destId="{40B135D3-CEE1-408E-918C-700EFBD12E05}" srcOrd="0" destOrd="0" presId="urn:microsoft.com/office/officeart/2005/8/layout/StepDownProcess"/>
    <dgm:cxn modelId="{FE00063C-DFF5-4FE4-9162-4D3CFC0C9256}" type="presParOf" srcId="{104120C6-8511-4998-BA28-90E08ED6EF8E}" destId="{32600905-A833-49B8-9E2C-16C4F390D1E1}" srcOrd="0" destOrd="0" presId="urn:microsoft.com/office/officeart/2005/8/layout/StepDownProcess"/>
    <dgm:cxn modelId="{6C41AB27-64A9-47E9-A8E7-27C73103726B}" type="presParOf" srcId="{32600905-A833-49B8-9E2C-16C4F390D1E1}" destId="{77F75909-C4BB-468B-B1D6-48679ADFF46E}" srcOrd="0" destOrd="0" presId="urn:microsoft.com/office/officeart/2005/8/layout/StepDownProcess"/>
    <dgm:cxn modelId="{55A58E47-7612-4CEA-96A1-68906D96C846}" type="presParOf" srcId="{32600905-A833-49B8-9E2C-16C4F390D1E1}" destId="{BF1ACF7F-E605-45BB-96EA-D89E657DC646}" srcOrd="1" destOrd="0" presId="urn:microsoft.com/office/officeart/2005/8/layout/StepDownProcess"/>
    <dgm:cxn modelId="{A83C06F0-4A13-4C40-8CFF-7E46109CD8C1}" type="presParOf" srcId="{32600905-A833-49B8-9E2C-16C4F390D1E1}" destId="{39369094-F6AF-463E-B496-6C5EFD306E33}" srcOrd="2" destOrd="0" presId="urn:microsoft.com/office/officeart/2005/8/layout/StepDownProcess"/>
    <dgm:cxn modelId="{4724C6B3-2B99-43B2-8246-8F00081BEBAC}" type="presParOf" srcId="{104120C6-8511-4998-BA28-90E08ED6EF8E}" destId="{EACB250D-407B-491A-9845-E7B4B76F0F5B}" srcOrd="1" destOrd="0" presId="urn:microsoft.com/office/officeart/2005/8/layout/StepDownProcess"/>
    <dgm:cxn modelId="{2EAD0E58-39B5-438B-A2DA-957D4457DC68}" type="presParOf" srcId="{104120C6-8511-4998-BA28-90E08ED6EF8E}" destId="{14C00547-BE31-4834-886F-DE3DD771FEFD}" srcOrd="2" destOrd="0" presId="urn:microsoft.com/office/officeart/2005/8/layout/StepDownProcess"/>
    <dgm:cxn modelId="{3FD19100-D7F7-4426-8B5F-B1BA38A47387}" type="presParOf" srcId="{14C00547-BE31-4834-886F-DE3DD771FEFD}" destId="{01D9D575-8C21-4EEB-AA4B-F58A1612C94A}" srcOrd="0" destOrd="0" presId="urn:microsoft.com/office/officeart/2005/8/layout/StepDownProcess"/>
    <dgm:cxn modelId="{CEBB9443-693C-4A18-9014-04C9A7DB6430}" type="presParOf" srcId="{14C00547-BE31-4834-886F-DE3DD771FEFD}" destId="{73AC120D-ACB5-499F-9020-C05647411002}" srcOrd="1" destOrd="0" presId="urn:microsoft.com/office/officeart/2005/8/layout/StepDownProcess"/>
    <dgm:cxn modelId="{148D1E70-6BFC-43A6-B8B2-8F087D3FAD39}" type="presParOf" srcId="{14C00547-BE31-4834-886F-DE3DD771FEFD}" destId="{40B135D3-CEE1-408E-918C-700EFBD12E05}" srcOrd="2" destOrd="0" presId="urn:microsoft.com/office/officeart/2005/8/layout/StepDownProcess"/>
    <dgm:cxn modelId="{6C625AFC-91DD-4ABC-9C94-1D1817F75902}" type="presParOf" srcId="{104120C6-8511-4998-BA28-90E08ED6EF8E}" destId="{06137D84-A7C8-496D-B4C7-ECF57FB31F59}" srcOrd="3" destOrd="0" presId="urn:microsoft.com/office/officeart/2005/8/layout/StepDownProcess"/>
    <dgm:cxn modelId="{4F27AAE3-371E-4526-A377-7508B9822A75}" type="presParOf" srcId="{104120C6-8511-4998-BA28-90E08ED6EF8E}" destId="{6B02D5A7-A0D0-485E-8F39-4666B87300C5}" srcOrd="4" destOrd="0" presId="urn:microsoft.com/office/officeart/2005/8/layout/StepDownProcess"/>
    <dgm:cxn modelId="{E7C3A2E7-B810-42B6-A71C-A8958CDE9E2D}" type="presParOf" srcId="{6B02D5A7-A0D0-485E-8F39-4666B87300C5}" destId="{160CF54B-B509-4095-AF13-B24E498C97D2}" srcOrd="0" destOrd="0" presId="urn:microsoft.com/office/officeart/2005/8/layout/StepDownProcess"/>
    <dgm:cxn modelId="{E15D7B0C-E970-4C7C-AD4D-AEF3EA0B78F5}" type="presParOf" srcId="{6B02D5A7-A0D0-485E-8F39-4666B87300C5}" destId="{5AB9B1A4-042D-4188-B3AD-4D81224A515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16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51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215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981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881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506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21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007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00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36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46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7523043" y="-4800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accent3"/>
                </a:solidFill>
              </a:rPr>
              <a:t>窓輝学園文化祭</a:t>
            </a:r>
            <a:endParaRPr kumimoji="1" lang="ja-JP" altLang="en-US" sz="16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52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26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44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28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83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77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14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4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89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33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2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F8E0DF7-5F05-46FA-BFB8-335E7A4E5EAC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6695231-D74E-4632-8C6A-CC7BB8FBD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29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バブルティーカフェの提案</a:t>
            </a:r>
            <a:endParaRPr kumimoji="1" lang="ja-JP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窓輝学園文化祭実行委員会</a:t>
            </a:r>
            <a:endParaRPr kumimoji="1" lang="en-US" altLang="ja-JP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安　藤　奈　津</a:t>
            </a:r>
            <a:endParaRPr kumimoji="1" lang="ja-JP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80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888">
        <p:circle/>
        <p:sndAc>
          <p:stSnd>
            <p:snd r:embed="rId2" name="applause.wav"/>
          </p:stSnd>
        </p:sndAc>
      </p:transition>
    </mc:Choice>
    <mc:Fallback xmlns="">
      <p:transition spd="slow" advTm="10888">
        <p:circl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バブルティーとは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34949"/>
          </a:xfrm>
        </p:spPr>
        <p:txBody>
          <a:bodyPr/>
          <a:lstStyle/>
          <a:p>
            <a:r>
              <a:rPr kumimoji="1" lang="ja-JP" altLang="en-US" dirty="0" smtClean="0"/>
              <a:t>台湾原産</a:t>
            </a:r>
            <a:endParaRPr kumimoji="1" lang="en-US" altLang="ja-JP" dirty="0" smtClean="0"/>
          </a:p>
          <a:p>
            <a:r>
              <a:rPr kumimoji="1" lang="ja-JP" altLang="en-US" dirty="0" smtClean="0"/>
              <a:t>アジア・ヨーロッパで大ブレーク</a:t>
            </a:r>
            <a:endParaRPr kumimoji="1" lang="en-US" altLang="ja-JP" dirty="0" smtClean="0"/>
          </a:p>
          <a:p>
            <a:r>
              <a:rPr lang="ja-JP" altLang="en-US" dirty="0" smtClean="0"/>
              <a:t>低カロリーで疲労回復効果</a:t>
            </a:r>
            <a:endParaRPr lang="en-US" altLang="ja-JP" dirty="0" smtClean="0"/>
          </a:p>
          <a:p>
            <a:r>
              <a:rPr kumimoji="1" lang="ja-JP" altLang="en-US" dirty="0" smtClean="0"/>
              <a:t>タピオカ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炭酸飲料</a:t>
            </a:r>
            <a:endParaRPr kumimoji="1" lang="ja-JP" altLang="en-US" dirty="0"/>
          </a:p>
        </p:txBody>
      </p:sp>
      <p:grpSp>
        <p:nvGrpSpPr>
          <p:cNvPr id="62" name="グループ化 61"/>
          <p:cNvGrpSpPr/>
          <p:nvPr/>
        </p:nvGrpSpPr>
        <p:grpSpPr>
          <a:xfrm>
            <a:off x="872171" y="3492135"/>
            <a:ext cx="4604952" cy="2999105"/>
            <a:chOff x="313229" y="96317"/>
            <a:chExt cx="8368078" cy="6049997"/>
          </a:xfrm>
        </p:grpSpPr>
        <p:sp>
          <p:nvSpPr>
            <p:cNvPr id="18" name="台形 17"/>
            <p:cNvSpPr/>
            <p:nvPr/>
          </p:nvSpPr>
          <p:spPr>
            <a:xfrm rot="10800000">
              <a:off x="5442858" y="2952207"/>
              <a:ext cx="3187337" cy="3187337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952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7" name="円柱 26"/>
            <p:cNvSpPr/>
            <p:nvPr/>
          </p:nvSpPr>
          <p:spPr>
            <a:xfrm>
              <a:off x="5399314" y="2290354"/>
              <a:ext cx="3257006" cy="801188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パイ 30"/>
            <p:cNvSpPr/>
            <p:nvPr/>
          </p:nvSpPr>
          <p:spPr>
            <a:xfrm rot="5175883">
              <a:off x="5385132" y="843819"/>
              <a:ext cx="3302786" cy="3289565"/>
            </a:xfrm>
            <a:prstGeom prst="pie">
              <a:avLst>
                <a:gd name="adj1" fmla="val 5856449"/>
                <a:gd name="adj2" fmla="val 16201409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35" name="円柱 34"/>
            <p:cNvSpPr/>
            <p:nvPr/>
          </p:nvSpPr>
          <p:spPr>
            <a:xfrm rot="21067906">
              <a:off x="6765320" y="96317"/>
              <a:ext cx="296092" cy="2341503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リーフォーム 49"/>
            <p:cNvSpPr/>
            <p:nvPr/>
          </p:nvSpPr>
          <p:spPr>
            <a:xfrm>
              <a:off x="6586604" y="1093073"/>
              <a:ext cx="789557" cy="114000"/>
            </a:xfrm>
            <a:custGeom>
              <a:avLst/>
              <a:gdLst>
                <a:gd name="connsiteX0" fmla="*/ 0 w 679269"/>
                <a:gd name="connsiteY0" fmla="*/ 34834 h 174498"/>
                <a:gd name="connsiteX1" fmla="*/ 313509 w 679269"/>
                <a:gd name="connsiteY1" fmla="*/ 174172 h 174498"/>
                <a:gd name="connsiteX2" fmla="*/ 679269 w 679269"/>
                <a:gd name="connsiteY2" fmla="*/ 0 h 174498"/>
                <a:gd name="connsiteX3" fmla="*/ 679269 w 679269"/>
                <a:gd name="connsiteY3" fmla="*/ 0 h 174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9269" h="174498">
                  <a:moveTo>
                    <a:pt x="0" y="34834"/>
                  </a:moveTo>
                  <a:cubicBezTo>
                    <a:pt x="100149" y="107406"/>
                    <a:pt x="200298" y="179978"/>
                    <a:pt x="313509" y="174172"/>
                  </a:cubicBezTo>
                  <a:cubicBezTo>
                    <a:pt x="426720" y="168366"/>
                    <a:pt x="679269" y="0"/>
                    <a:pt x="679269" y="0"/>
                  </a:cubicBezTo>
                  <a:lnTo>
                    <a:pt x="679269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6366511" y="5391526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961122" y="5537573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7139261" y="5236795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6636530" y="5764752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6093622" y="4956782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6676319" y="5122285"/>
              <a:ext cx="273122" cy="303155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7331728" y="5678909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台形 62"/>
            <p:cNvSpPr/>
            <p:nvPr/>
          </p:nvSpPr>
          <p:spPr>
            <a:xfrm rot="10800000">
              <a:off x="313229" y="2958977"/>
              <a:ext cx="3187337" cy="3187337"/>
            </a:xfrm>
            <a:prstGeom prst="trapezoid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952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1229041" y="5331320"/>
              <a:ext cx="278675" cy="287384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1823651" y="5477368"/>
              <a:ext cx="278675" cy="287384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2001790" y="5176589"/>
              <a:ext cx="278675" cy="287384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1499061" y="5704547"/>
              <a:ext cx="278675" cy="287384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956151" y="4896576"/>
              <a:ext cx="278675" cy="287384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1538848" y="5062079"/>
              <a:ext cx="273122" cy="303155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2194258" y="5618704"/>
              <a:ext cx="278675" cy="287384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1" name="月 70"/>
          <p:cNvSpPr/>
          <p:nvPr/>
        </p:nvSpPr>
        <p:spPr>
          <a:xfrm rot="427975">
            <a:off x="6942666" y="4942958"/>
            <a:ext cx="681186" cy="1422254"/>
          </a:xfrm>
          <a:prstGeom prst="moon">
            <a:avLst>
              <a:gd name="adj" fmla="val 52740"/>
            </a:avLst>
          </a:prstGeom>
          <a:solidFill>
            <a:srgbClr val="FFFF00"/>
          </a:solidFill>
          <a:ln w="127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72" name="月 71"/>
          <p:cNvSpPr/>
          <p:nvPr/>
        </p:nvSpPr>
        <p:spPr>
          <a:xfrm rot="21062989">
            <a:off x="7262088" y="5021511"/>
            <a:ext cx="675816" cy="1451775"/>
          </a:xfrm>
          <a:prstGeom prst="moon">
            <a:avLst/>
          </a:prstGeom>
          <a:solidFill>
            <a:srgbClr val="FFFF00"/>
          </a:solidFill>
          <a:ln w="127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74" name="月 73"/>
          <p:cNvSpPr/>
          <p:nvPr/>
        </p:nvSpPr>
        <p:spPr>
          <a:xfrm rot="19214060">
            <a:off x="7588289" y="5100700"/>
            <a:ext cx="666760" cy="1303716"/>
          </a:xfrm>
          <a:prstGeom prst="moon">
            <a:avLst/>
          </a:prstGeom>
          <a:solidFill>
            <a:srgbClr val="FFFF00"/>
          </a:solidFill>
          <a:ln w="127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76" name="台形 75"/>
          <p:cNvSpPr/>
          <p:nvPr/>
        </p:nvSpPr>
        <p:spPr>
          <a:xfrm rot="1766215">
            <a:off x="7588433" y="4913889"/>
            <a:ext cx="242170" cy="148417"/>
          </a:xfrm>
          <a:prstGeom prst="trapezoid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>
            <a:off x="2821577" y="5486400"/>
            <a:ext cx="793890" cy="553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右矢印 77"/>
          <p:cNvSpPr/>
          <p:nvPr/>
        </p:nvSpPr>
        <p:spPr>
          <a:xfrm rot="10800000">
            <a:off x="5730825" y="5456555"/>
            <a:ext cx="793890" cy="553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爆発 2 81"/>
          <p:cNvSpPr/>
          <p:nvPr/>
        </p:nvSpPr>
        <p:spPr>
          <a:xfrm>
            <a:off x="5221671" y="1927913"/>
            <a:ext cx="3863200" cy="2629989"/>
          </a:xfrm>
          <a:prstGeom prst="irregularSeal2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組み合わせ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無限大</a:t>
            </a:r>
            <a:endParaRPr lang="en-US" altLang="ja-JP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8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05"/>
    </mc:Choice>
    <mc:Fallback xmlns="">
      <p:transition spd="slow" advTm="1540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出店理由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9145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★飲料を扱う団体は少ない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             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4400" dirty="0" smtClean="0"/>
              <a:t>集客可能性</a:t>
            </a:r>
            <a:r>
              <a:rPr lang="ja-JP" altLang="en-US" sz="4400" dirty="0"/>
              <a:t>大</a:t>
            </a:r>
            <a:endParaRPr kumimoji="1" lang="ja-JP" altLang="en-US" sz="4400" dirty="0"/>
          </a:p>
        </p:txBody>
      </p:sp>
      <p:graphicFrame>
        <p:nvGraphicFramePr>
          <p:cNvPr id="25" name="グラフ 24"/>
          <p:cNvGraphicFramePr/>
          <p:nvPr>
            <p:extLst>
              <p:ext uri="{D42A27DB-BD31-4B8C-83A1-F6EECF244321}">
                <p14:modId xmlns:p14="http://schemas.microsoft.com/office/powerpoint/2010/main" val="1793507198"/>
              </p:ext>
            </p:extLst>
          </p:nvPr>
        </p:nvGraphicFramePr>
        <p:xfrm>
          <a:off x="2959100" y="1690689"/>
          <a:ext cx="6921500" cy="5548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3087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76"/>
    </mc:Choice>
    <mc:Fallback xmlns="">
      <p:transition spd="slow" advTm="175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 uiExpand="1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注文の手順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833678"/>
              </p:ext>
            </p:extLst>
          </p:nvPr>
        </p:nvGraphicFramePr>
        <p:xfrm>
          <a:off x="438150" y="1558925"/>
          <a:ext cx="870585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379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accel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F75909-C4BB-468B-B1D6-48679ADFF4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graphicEl>
                                              <a:dgm id="{77F75909-C4BB-468B-B1D6-48679ADFF4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77F75909-C4BB-468B-B1D6-48679ADFF4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ac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1ACF7F-E605-45BB-96EA-D89E657DC6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BF1ACF7F-E605-45BB-96EA-D89E657DC6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BF1ACF7F-E605-45BB-96EA-D89E657DC6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accel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D9D575-8C21-4EEB-AA4B-F58A1612C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01D9D575-8C21-4EEB-AA4B-F58A1612C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01D9D575-8C21-4EEB-AA4B-F58A1612C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ac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AC120D-ACB5-499F-9020-C05647411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73AC120D-ACB5-499F-9020-C05647411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73AC120D-ACB5-499F-9020-C05647411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accel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0CF54B-B509-4095-AF13-B24E498C9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160CF54B-B509-4095-AF13-B24E498C9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160CF54B-B509-4095-AF13-B24E498C9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accel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369094-F6AF-463E-B496-6C5EFD306E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>
                                            <p:graphicEl>
                                              <a:dgm id="{39369094-F6AF-463E-B496-6C5EFD306E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39369094-F6AF-463E-B496-6C5EFD306E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accel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B135D3-CEE1-408E-918C-700EFBD12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40B135D3-CEE1-408E-918C-700EFBD12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40B135D3-CEE1-408E-918C-700EFBD12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accel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B9B1A4-042D-4188-B3AD-4D81224A5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5AB9B1A4-042D-4188-B3AD-4D81224A5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5AB9B1A4-042D-4188-B3AD-4D81224A5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集客率ＵＰ戦略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2677"/>
              </p:ext>
            </p:extLst>
          </p:nvPr>
        </p:nvGraphicFramePr>
        <p:xfrm>
          <a:off x="628650" y="1397000"/>
          <a:ext cx="7886700" cy="4063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98"/>
                <a:gridCol w="5726402"/>
              </a:tblGrid>
              <a:tr h="13438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</a:rPr>
                        <a:t>癒し感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</a:rPr>
                        <a:t>オープンカフェで</a:t>
                      </a:r>
                      <a:endParaRPr kumimoji="1" lang="en-US" altLang="ja-JP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</a:rPr>
                        <a:t>癒しの空間づくり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438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お得感</a:t>
                      </a:r>
                      <a:endParaRPr kumimoji="1" lang="ja-JP" altLang="en-US" sz="3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</a:rPr>
                        <a:t>まとめ買いで</a:t>
                      </a:r>
                      <a:endParaRPr kumimoji="1" lang="en-US" altLang="ja-JP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</a:rPr>
                        <a:t>割引チケット配布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63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満足感</a:t>
                      </a:r>
                      <a:endParaRPr kumimoji="1" lang="ja-JP" altLang="en-US" sz="3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</a:rPr>
                        <a:t>十人十色の</a:t>
                      </a:r>
                      <a:endParaRPr kumimoji="1" lang="en-US" altLang="ja-JP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</a:rPr>
                        <a:t>オリジナルな味覚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65" t="30765" r="1150" b="19767"/>
          <a:stretch>
            <a:fillRect/>
          </a:stretch>
        </p:blipFill>
        <p:spPr>
          <a:xfrm>
            <a:off x="5179072" y="173340"/>
            <a:ext cx="3792650" cy="2849259"/>
          </a:xfrm>
          <a:custGeom>
            <a:avLst/>
            <a:gdLst>
              <a:gd name="connsiteX0" fmla="*/ 1070208 w 4515785"/>
              <a:gd name="connsiteY0" fmla="*/ 112 h 3392520"/>
              <a:gd name="connsiteX1" fmla="*/ 2257893 w 4515785"/>
              <a:gd name="connsiteY1" fmla="*/ 816215 h 3392520"/>
              <a:gd name="connsiteX2" fmla="*/ 2257893 w 4515785"/>
              <a:gd name="connsiteY2" fmla="*/ 3392520 h 3392520"/>
              <a:gd name="connsiteX3" fmla="*/ 1070208 w 4515785"/>
              <a:gd name="connsiteY3" fmla="*/ 112 h 339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15785" h="3392520">
                <a:moveTo>
                  <a:pt x="1070208" y="112"/>
                </a:moveTo>
                <a:cubicBezTo>
                  <a:pt x="1518280" y="6088"/>
                  <a:pt x="1995212" y="252648"/>
                  <a:pt x="2257893" y="816215"/>
                </a:cubicBezTo>
                <a:cubicBezTo>
                  <a:pt x="3191872" y="-1187579"/>
                  <a:pt x="6834391" y="816215"/>
                  <a:pt x="2257893" y="3392520"/>
                </a:cubicBezTo>
                <a:cubicBezTo>
                  <a:pt x="-1031465" y="1540801"/>
                  <a:pt x="-74866" y="-15158"/>
                  <a:pt x="1070208" y="112"/>
                </a:cubicBezTo>
                <a:close/>
              </a:path>
            </a:pathLst>
          </a:cu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670607"/>
            <a:ext cx="1676037" cy="1384115"/>
          </a:xfrm>
          <a:prstGeom prst="rect">
            <a:avLst/>
          </a:prstGeom>
        </p:spPr>
      </p:pic>
      <p:grpSp>
        <p:nvGrpSpPr>
          <p:cNvPr id="35" name="グループ化 34"/>
          <p:cNvGrpSpPr/>
          <p:nvPr/>
        </p:nvGrpSpPr>
        <p:grpSpPr>
          <a:xfrm>
            <a:off x="6108700" y="3644535"/>
            <a:ext cx="1587500" cy="2502265"/>
            <a:chOff x="5391742" y="96317"/>
            <a:chExt cx="3289565" cy="6043227"/>
          </a:xfrm>
        </p:grpSpPr>
        <p:sp>
          <p:nvSpPr>
            <p:cNvPr id="36" name="台形 35"/>
            <p:cNvSpPr/>
            <p:nvPr/>
          </p:nvSpPr>
          <p:spPr>
            <a:xfrm rot="10800000">
              <a:off x="5442858" y="2952207"/>
              <a:ext cx="3187337" cy="3187337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952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" name="円柱 36"/>
            <p:cNvSpPr/>
            <p:nvPr/>
          </p:nvSpPr>
          <p:spPr>
            <a:xfrm>
              <a:off x="5399314" y="2290354"/>
              <a:ext cx="3257006" cy="801188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パイ 37"/>
            <p:cNvSpPr/>
            <p:nvPr/>
          </p:nvSpPr>
          <p:spPr>
            <a:xfrm rot="5175883">
              <a:off x="5385132" y="843819"/>
              <a:ext cx="3302786" cy="3289565"/>
            </a:xfrm>
            <a:prstGeom prst="pie">
              <a:avLst>
                <a:gd name="adj1" fmla="val 5856449"/>
                <a:gd name="adj2" fmla="val 16201409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39" name="円柱 38"/>
            <p:cNvSpPr/>
            <p:nvPr/>
          </p:nvSpPr>
          <p:spPr>
            <a:xfrm rot="21067906">
              <a:off x="6765320" y="96317"/>
              <a:ext cx="296092" cy="2341503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フリーフォーム 39"/>
            <p:cNvSpPr/>
            <p:nvPr/>
          </p:nvSpPr>
          <p:spPr>
            <a:xfrm>
              <a:off x="6586604" y="1093073"/>
              <a:ext cx="789557" cy="114000"/>
            </a:xfrm>
            <a:custGeom>
              <a:avLst/>
              <a:gdLst>
                <a:gd name="connsiteX0" fmla="*/ 0 w 679269"/>
                <a:gd name="connsiteY0" fmla="*/ 34834 h 174498"/>
                <a:gd name="connsiteX1" fmla="*/ 313509 w 679269"/>
                <a:gd name="connsiteY1" fmla="*/ 174172 h 174498"/>
                <a:gd name="connsiteX2" fmla="*/ 679269 w 679269"/>
                <a:gd name="connsiteY2" fmla="*/ 0 h 174498"/>
                <a:gd name="connsiteX3" fmla="*/ 679269 w 679269"/>
                <a:gd name="connsiteY3" fmla="*/ 0 h 174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9269" h="174498">
                  <a:moveTo>
                    <a:pt x="0" y="34834"/>
                  </a:moveTo>
                  <a:cubicBezTo>
                    <a:pt x="100149" y="107406"/>
                    <a:pt x="200298" y="179978"/>
                    <a:pt x="313509" y="174172"/>
                  </a:cubicBezTo>
                  <a:cubicBezTo>
                    <a:pt x="426720" y="168366"/>
                    <a:pt x="679269" y="0"/>
                    <a:pt x="679269" y="0"/>
                  </a:cubicBezTo>
                  <a:lnTo>
                    <a:pt x="679269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6366511" y="5391526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6961122" y="5537573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7139261" y="5236795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6636530" y="5764752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6093622" y="4956782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6676319" y="5122285"/>
              <a:ext cx="273122" cy="303155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7331728" y="5678909"/>
              <a:ext cx="278675" cy="2873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949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61"/>
    </mc:Choice>
    <mc:Fallback xmlns="">
      <p:transition spd="slow" advTm="1696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バブルティーカフェ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1016000" y="1519534"/>
            <a:ext cx="7150100" cy="18713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softEdge rad="317500"/>
          </a:effectLst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n-US" altLang="ja-JP" sz="5400" dirty="0" err="1" smtClean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Shu</a:t>
            </a:r>
            <a:r>
              <a:rPr lang="en-US" altLang="ja-JP" sz="5400" dirty="0" smtClean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-wa-wa</a:t>
            </a:r>
            <a:endParaRPr lang="ja-JP" altLang="en-US" sz="5400" b="0" cap="none" spc="0" dirty="0">
              <a:ln w="0">
                <a:solidFill>
                  <a:schemeClr val="tx1"/>
                </a:solidFill>
              </a:ln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48446" y="4037308"/>
            <a:ext cx="3885208" cy="201204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n-US" altLang="ja-JP" sz="5400" b="0" cap="none" spc="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0000" endA="300" endPos="50000" dist="60007" dir="5400000" sy="-100000" algn="bl" rotWithShape="0"/>
                </a:effectLst>
                <a:latin typeface="Cooper Black" panose="0208090404030B020404" pitchFamily="18" charset="0"/>
              </a:rPr>
              <a:t>No.1</a:t>
            </a:r>
            <a:endParaRPr lang="ja-JP" altLang="en-US" sz="54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  <a:reflection blurRad="6350" stA="50000" endA="300" endPos="50000" dist="60007" dir="5400000" sy="-100000" algn="bl" rotWithShape="0"/>
              </a:effectLst>
              <a:latin typeface="Cooper Black" panose="0208090404030B0204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37116" y="3320769"/>
            <a:ext cx="5469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めざせ！出店ランキング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025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04"/>
    </mc:Choice>
    <mc:Fallback xmlns="">
      <p:transition spd="slow" advTm="1520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1.5|1.2|1.3|1.3|1.3|1.3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6.7|1.6|2.4|2|1.5|1.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基礎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1459</TotalTime>
  <Words>100</Words>
  <Application>Microsoft Office PowerPoint</Application>
  <PresentationFormat>画面に合わせる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Office テーマ</vt:lpstr>
      <vt:lpstr>基礎</vt:lpstr>
      <vt:lpstr>バブルティーカフェの提案</vt:lpstr>
      <vt:lpstr>バブルティーとは</vt:lpstr>
      <vt:lpstr>出店理由</vt:lpstr>
      <vt:lpstr>注文の手順</vt:lpstr>
      <vt:lpstr>集客率ＵＰ戦略</vt:lpstr>
      <vt:lpstr>バブルティーカフェ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バブルティーカフェの提案</dc:title>
  <dc:creator>実教出版編集部</dc:creator>
  <cp:lastModifiedBy>machida</cp:lastModifiedBy>
  <cp:revision>84</cp:revision>
  <dcterms:created xsi:type="dcterms:W3CDTF">2013-07-30T11:21:58Z</dcterms:created>
  <dcterms:modified xsi:type="dcterms:W3CDTF">2014-02-19T07:21:55Z</dcterms:modified>
</cp:coreProperties>
</file>